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43" r:id="rId3"/>
    <p:sldId id="263" r:id="rId4"/>
    <p:sldId id="307" r:id="rId5"/>
    <p:sldId id="308" r:id="rId6"/>
    <p:sldId id="309" r:id="rId7"/>
    <p:sldId id="281" r:id="rId8"/>
    <p:sldId id="313" r:id="rId9"/>
    <p:sldId id="314" r:id="rId10"/>
    <p:sldId id="316" r:id="rId11"/>
    <p:sldId id="326" r:id="rId12"/>
    <p:sldId id="341" r:id="rId13"/>
    <p:sldId id="342" r:id="rId14"/>
    <p:sldId id="317" r:id="rId15"/>
    <p:sldId id="285" r:id="rId16"/>
    <p:sldId id="318" r:id="rId17"/>
    <p:sldId id="327" r:id="rId18"/>
    <p:sldId id="330" r:id="rId19"/>
    <p:sldId id="328" r:id="rId20"/>
    <p:sldId id="329" r:id="rId21"/>
    <p:sldId id="321" r:id="rId22"/>
    <p:sldId id="322" r:id="rId23"/>
    <p:sldId id="323" r:id="rId24"/>
    <p:sldId id="331" r:id="rId25"/>
    <p:sldId id="332" r:id="rId26"/>
    <p:sldId id="333" r:id="rId27"/>
    <p:sldId id="334" r:id="rId28"/>
    <p:sldId id="324" r:id="rId29"/>
    <p:sldId id="325" r:id="rId30"/>
    <p:sldId id="335" r:id="rId31"/>
    <p:sldId id="290" r:id="rId32"/>
    <p:sldId id="337" r:id="rId33"/>
    <p:sldId id="291" r:id="rId34"/>
    <p:sldId id="338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39" r:id="rId43"/>
    <p:sldId id="301" r:id="rId44"/>
    <p:sldId id="302" r:id="rId45"/>
    <p:sldId id="340" r:id="rId46"/>
    <p:sldId id="258" r:id="rId47"/>
    <p:sldId id="279" r:id="rId48"/>
    <p:sldId id="26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636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69B9-84CC-4B08-BF6A-BCFEF57C6DE9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61B9-27B5-448D-B0E3-71B469E29C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5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61B9-27B5-448D-B0E3-71B469E29C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61B9-27B5-448D-B0E3-71B469E29C9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8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2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2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0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4357-570F-440D-8F40-015A99699798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7300-8232-4983-B62E-FA0B9F99B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2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1" y="1198179"/>
            <a:ext cx="10168759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07" y="1497724"/>
            <a:ext cx="8292661" cy="370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7" y="345058"/>
            <a:ext cx="10990052" cy="5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4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7" y="500332"/>
            <a:ext cx="11266098" cy="59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472967"/>
            <a:ext cx="9427780" cy="57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72"/>
            <a:ext cx="12191999" cy="64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8" y="346841"/>
            <a:ext cx="10231820" cy="54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7" y="299545"/>
            <a:ext cx="10026869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2" y="1434662"/>
            <a:ext cx="9979572" cy="542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86" y="1"/>
            <a:ext cx="9396247" cy="15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07" y="693682"/>
            <a:ext cx="9490841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4855"/>
            <a:ext cx="12192000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2" y="546264"/>
            <a:ext cx="9298379" cy="60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356260"/>
            <a:ext cx="9274629" cy="6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7"/>
            <a:ext cx="121920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21" y="331076"/>
            <a:ext cx="9821917" cy="6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4" y="441434"/>
            <a:ext cx="11035861" cy="62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70" y="662151"/>
            <a:ext cx="10026868" cy="51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57" y="500332"/>
            <a:ext cx="9730596" cy="57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6" y="795647"/>
            <a:ext cx="9749641" cy="52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8" y="249383"/>
            <a:ext cx="10652166" cy="5712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4442" y="6222670"/>
            <a:ext cx="6464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           American </a:t>
            </a:r>
            <a:r>
              <a:rPr lang="en-US" sz="1600" dirty="0">
                <a:solidFill>
                  <a:srgbClr val="FF0000"/>
                </a:solidFill>
              </a:rPr>
              <a:t>Journal of Transplantation 2013; 13: 2577–2589</a:t>
            </a:r>
          </a:p>
        </p:txBody>
      </p:sp>
    </p:spTree>
    <p:extLst>
      <p:ext uri="{BB962C8B-B14F-4D97-AF65-F5344CB8AC3E}">
        <p14:creationId xmlns:p14="http://schemas.microsoft.com/office/powerpoint/2010/main" val="17462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91862"/>
            <a:ext cx="924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Immunologic monitoring in kidney transplant recipients</a:t>
            </a:r>
          </a:p>
        </p:txBody>
      </p:sp>
    </p:spTree>
    <p:extLst>
      <p:ext uri="{BB962C8B-B14F-4D97-AF65-F5344CB8AC3E}">
        <p14:creationId xmlns:p14="http://schemas.microsoft.com/office/powerpoint/2010/main" val="10243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030" y="2863970"/>
            <a:ext cx="9109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Re-transplanted</a:t>
            </a:r>
            <a:r>
              <a:rPr lang="en-US" sz="2800" dirty="0"/>
              <a:t> patients (p &lt; 0.0001), </a:t>
            </a:r>
            <a:r>
              <a:rPr lang="en-US" sz="2800" dirty="0">
                <a:solidFill>
                  <a:srgbClr val="FF0000"/>
                </a:solidFill>
              </a:rPr>
              <a:t>males </a:t>
            </a:r>
            <a:r>
              <a:rPr lang="en-US" sz="2800" dirty="0"/>
              <a:t>(p=0.008) and those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FF0000"/>
                </a:solidFill>
              </a:rPr>
              <a:t>FSGS </a:t>
            </a:r>
            <a:r>
              <a:rPr lang="en-US" sz="2800" dirty="0"/>
              <a:t>(p=0.04) and younger (p=0.04) at time of transplantation were more likely to be positive for </a:t>
            </a:r>
            <a:r>
              <a:rPr lang="en-US" sz="2800" dirty="0" smtClean="0"/>
              <a:t>AT1R-Ab prior </a:t>
            </a:r>
            <a:r>
              <a:rPr lang="en-US" sz="2800" dirty="0"/>
              <a:t>to transplantation. Recipients who were positive for AT1R-Ab prior to transplantation </a:t>
            </a:r>
            <a:r>
              <a:rPr lang="en-US" sz="2800" dirty="0">
                <a:solidFill>
                  <a:srgbClr val="FF0000"/>
                </a:solidFill>
              </a:rPr>
              <a:t>had increases </a:t>
            </a:r>
            <a:r>
              <a:rPr lang="en-US" sz="2800" dirty="0"/>
              <a:t>in</a:t>
            </a:r>
          </a:p>
          <a:p>
            <a:r>
              <a:rPr lang="en-US" sz="2800" dirty="0"/>
              <a:t>serum creatinine within 3 months post-transplantation (p &lt; 0.0001) and developed </a:t>
            </a:r>
            <a:r>
              <a:rPr lang="en-US" sz="2800" dirty="0">
                <a:solidFill>
                  <a:srgbClr val="FF0000"/>
                </a:solidFill>
              </a:rPr>
              <a:t>abnormal biopsies </a:t>
            </a:r>
            <a:r>
              <a:rPr lang="en-US" sz="2800" dirty="0" smtClean="0"/>
              <a:t>earlier than </a:t>
            </a:r>
            <a:r>
              <a:rPr lang="en-US" sz="2800" dirty="0"/>
              <a:t>did AT1R-Ab negative </a:t>
            </a:r>
            <a:r>
              <a:rPr lang="en-US" sz="2800" dirty="0" smtClean="0"/>
              <a:t>patients.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09" y="552090"/>
            <a:ext cx="8297400" cy="2156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409" y="189781"/>
            <a:ext cx="2071549" cy="16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9" y="378371"/>
            <a:ext cx="11761076" cy="64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0" y="379563"/>
            <a:ext cx="10420710" cy="57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6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77" y="313509"/>
            <a:ext cx="7406640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534839"/>
            <a:ext cx="10765767" cy="57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2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7" y="627017"/>
            <a:ext cx="9144000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862149"/>
            <a:ext cx="9966959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30" y="104503"/>
            <a:ext cx="8556170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509452"/>
            <a:ext cx="8151223" cy="51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1" y="940527"/>
            <a:ext cx="7837715" cy="49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8" y="536028"/>
            <a:ext cx="10184524" cy="58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7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9" y="535577"/>
            <a:ext cx="8020593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5" y="600891"/>
            <a:ext cx="8699862" cy="53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80" y="465826"/>
            <a:ext cx="10268316" cy="60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9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9" y="284813"/>
            <a:ext cx="10777927" cy="63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74" y="0"/>
            <a:ext cx="8679305" cy="6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0" y="120770"/>
            <a:ext cx="11300604" cy="63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0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547"/>
            <a:ext cx="1162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50717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-2552131"/>
            <a:ext cx="10167581" cy="94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38" y="252249"/>
            <a:ext cx="10137228" cy="62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110358"/>
            <a:ext cx="11035861" cy="654268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24703" y="1623848"/>
            <a:ext cx="993228" cy="268014"/>
          </a:xfrm>
          <a:prstGeom prst="rightArrow">
            <a:avLst>
              <a:gd name="adj1" fmla="val 50000"/>
              <a:gd name="adj2" fmla="val 8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24703" y="4508937"/>
            <a:ext cx="1166649" cy="362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5" y="110359"/>
            <a:ext cx="10484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472966"/>
            <a:ext cx="10105696" cy="5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2" y="409903"/>
            <a:ext cx="10011104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3733</TotalTime>
  <Words>91</Words>
  <Application>Microsoft Office PowerPoint</Application>
  <PresentationFormat>Widescreen</PresentationFormat>
  <Paragraphs>6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Microsoft account</cp:lastModifiedBy>
  <cp:revision>105</cp:revision>
  <dcterms:created xsi:type="dcterms:W3CDTF">2020-02-10T05:26:13Z</dcterms:created>
  <dcterms:modified xsi:type="dcterms:W3CDTF">2021-01-11T19:50:22Z</dcterms:modified>
</cp:coreProperties>
</file>